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21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8/30/2020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8/30/2020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5EDE-0B6A-4889-BFF6-2EA741934690}"/>
              </a:ext>
            </a:extLst>
          </p:cNvPr>
          <p:cNvSpPr>
            <a:spLocks noGrp="1"/>
          </p:cNvSpPr>
          <p:nvPr>
            <p:ph type="ctrTitle"/>
          </p:nvPr>
        </p:nvSpPr>
        <p:spPr/>
        <p:txBody>
          <a:bodyPr/>
          <a:lstStyle/>
          <a:p>
            <a:r>
              <a:rPr lang="en-US" dirty="0"/>
              <a:t>Review: </a:t>
            </a:r>
            <a:br>
              <a:rPr lang="en-US" dirty="0"/>
            </a:br>
            <a:r>
              <a:rPr lang="en-US" dirty="0"/>
              <a:t>genesis to romans</a:t>
            </a:r>
          </a:p>
        </p:txBody>
      </p:sp>
      <p:sp>
        <p:nvSpPr>
          <p:cNvPr id="3" name="Subtitle 2">
            <a:extLst>
              <a:ext uri="{FF2B5EF4-FFF2-40B4-BE49-F238E27FC236}">
                <a16:creationId xmlns:a16="http://schemas.microsoft.com/office/drawing/2014/main" id="{3407A8FC-8520-46EC-B4FD-AD2C291C0BC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196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2B70-EE98-4543-9DCE-CAB07C468F9B}"/>
              </a:ext>
            </a:extLst>
          </p:cNvPr>
          <p:cNvSpPr>
            <a:spLocks noGrp="1"/>
          </p:cNvSpPr>
          <p:nvPr>
            <p:ph type="title"/>
          </p:nvPr>
        </p:nvSpPr>
        <p:spPr/>
        <p:txBody>
          <a:bodyPr/>
          <a:lstStyle/>
          <a:p>
            <a:r>
              <a:rPr lang="en-US" dirty="0"/>
              <a:t>Creation and fall</a:t>
            </a:r>
          </a:p>
        </p:txBody>
      </p:sp>
      <p:sp>
        <p:nvSpPr>
          <p:cNvPr id="3" name="Content Placeholder 2">
            <a:extLst>
              <a:ext uri="{FF2B5EF4-FFF2-40B4-BE49-F238E27FC236}">
                <a16:creationId xmlns:a16="http://schemas.microsoft.com/office/drawing/2014/main" id="{9D50579D-7178-4CB2-814F-916C0EAA039A}"/>
              </a:ext>
            </a:extLst>
          </p:cNvPr>
          <p:cNvSpPr>
            <a:spLocks noGrp="1"/>
          </p:cNvSpPr>
          <p:nvPr>
            <p:ph idx="1"/>
          </p:nvPr>
        </p:nvSpPr>
        <p:spPr/>
        <p:txBody>
          <a:bodyPr>
            <a:normAutofit fontScale="92500" lnSpcReduction="10000"/>
          </a:bodyPr>
          <a:lstStyle/>
          <a:p>
            <a:r>
              <a:rPr lang="en-US" dirty="0"/>
              <a:t>Genesis 1:1 - In the beginning, God created the heavens and the earth.</a:t>
            </a:r>
          </a:p>
          <a:p>
            <a:r>
              <a:rPr lang="en-GB" dirty="0"/>
              <a:t>Hebrews 11:1 - Now faith is the assurance of things hoped for, the conviction of things not seen.</a:t>
            </a:r>
            <a:endParaRPr lang="en-US" dirty="0"/>
          </a:p>
          <a:p>
            <a:r>
              <a:rPr lang="en-US" dirty="0"/>
              <a:t>The fall</a:t>
            </a:r>
          </a:p>
          <a:p>
            <a:pPr lvl="1"/>
            <a:r>
              <a:rPr lang="en-US" dirty="0"/>
              <a:t>Sin began with failure to trust God</a:t>
            </a:r>
          </a:p>
          <a:p>
            <a:pPr lvl="1"/>
            <a:r>
              <a:rPr lang="en-US" dirty="0"/>
              <a:t>Impact of sin</a:t>
            </a:r>
          </a:p>
          <a:p>
            <a:r>
              <a:rPr lang="en-US" dirty="0"/>
              <a:t>God judged sin but promised to send a </a:t>
            </a:r>
            <a:r>
              <a:rPr lang="en-US" dirty="0" err="1"/>
              <a:t>Saviour</a:t>
            </a:r>
            <a:r>
              <a:rPr lang="en-US" dirty="0"/>
              <a:t>. </a:t>
            </a:r>
            <a:r>
              <a:rPr lang="en-GB" dirty="0"/>
              <a:t>Genesis 3:15 - I will put enmity between you and the woman, and between your offspring and her offspring; he shall bruise your head, and you shall bruise his heel</a:t>
            </a:r>
            <a:endParaRPr lang="en-US" dirty="0"/>
          </a:p>
        </p:txBody>
      </p:sp>
    </p:spTree>
    <p:extLst>
      <p:ext uri="{BB962C8B-B14F-4D97-AF65-F5344CB8AC3E}">
        <p14:creationId xmlns:p14="http://schemas.microsoft.com/office/powerpoint/2010/main" val="271448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1EAF-816C-490D-A76D-6BF691AE9C15}"/>
              </a:ext>
            </a:extLst>
          </p:cNvPr>
          <p:cNvSpPr>
            <a:spLocks noGrp="1"/>
          </p:cNvSpPr>
          <p:nvPr>
            <p:ph type="title"/>
          </p:nvPr>
        </p:nvSpPr>
        <p:spPr/>
        <p:txBody>
          <a:bodyPr/>
          <a:lstStyle/>
          <a:p>
            <a:r>
              <a:rPr lang="en-US" dirty="0"/>
              <a:t>God chose his people</a:t>
            </a:r>
          </a:p>
        </p:txBody>
      </p:sp>
      <p:sp>
        <p:nvSpPr>
          <p:cNvPr id="3" name="Content Placeholder 2">
            <a:extLst>
              <a:ext uri="{FF2B5EF4-FFF2-40B4-BE49-F238E27FC236}">
                <a16:creationId xmlns:a16="http://schemas.microsoft.com/office/drawing/2014/main" id="{5FA4F306-4C58-4562-834F-15660699FF62}"/>
              </a:ext>
            </a:extLst>
          </p:cNvPr>
          <p:cNvSpPr>
            <a:spLocks noGrp="1"/>
          </p:cNvSpPr>
          <p:nvPr>
            <p:ph idx="1"/>
          </p:nvPr>
        </p:nvSpPr>
        <p:spPr/>
        <p:txBody>
          <a:bodyPr/>
          <a:lstStyle/>
          <a:p>
            <a:r>
              <a:rPr lang="en-US" dirty="0"/>
              <a:t>God is just </a:t>
            </a:r>
          </a:p>
          <a:p>
            <a:r>
              <a:rPr lang="en-US" dirty="0"/>
              <a:t>He judges wickedness</a:t>
            </a:r>
          </a:p>
          <a:p>
            <a:r>
              <a:rPr lang="en-US" dirty="0"/>
              <a:t>He shows grace and mercy to his people</a:t>
            </a:r>
          </a:p>
          <a:p>
            <a:r>
              <a:rPr lang="en-US" dirty="0"/>
              <a:t>God calls his chosen people to be set apart.</a:t>
            </a:r>
          </a:p>
          <a:p>
            <a:r>
              <a:rPr lang="en-US" dirty="0"/>
              <a:t>God gives his people his law as their identity</a:t>
            </a:r>
          </a:p>
          <a:p>
            <a:r>
              <a:rPr lang="en-US" dirty="0"/>
              <a:t>We can’t fulfill God’s law</a:t>
            </a:r>
          </a:p>
        </p:txBody>
      </p:sp>
    </p:spTree>
    <p:extLst>
      <p:ext uri="{BB962C8B-B14F-4D97-AF65-F5344CB8AC3E}">
        <p14:creationId xmlns:p14="http://schemas.microsoft.com/office/powerpoint/2010/main" val="185702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CF08-B4E2-4B2D-9EE8-C89DF12514A5}"/>
              </a:ext>
            </a:extLst>
          </p:cNvPr>
          <p:cNvSpPr>
            <a:spLocks noGrp="1"/>
          </p:cNvSpPr>
          <p:nvPr>
            <p:ph type="title"/>
          </p:nvPr>
        </p:nvSpPr>
        <p:spPr/>
        <p:txBody>
          <a:bodyPr/>
          <a:lstStyle/>
          <a:p>
            <a:r>
              <a:rPr lang="en-US" dirty="0"/>
              <a:t>Christ the redeemer and </a:t>
            </a:r>
            <a:r>
              <a:rPr lang="en-US" dirty="0" err="1"/>
              <a:t>saviour</a:t>
            </a:r>
            <a:endParaRPr lang="en-US" dirty="0"/>
          </a:p>
        </p:txBody>
      </p:sp>
      <p:sp>
        <p:nvSpPr>
          <p:cNvPr id="3" name="Content Placeholder 2">
            <a:extLst>
              <a:ext uri="{FF2B5EF4-FFF2-40B4-BE49-F238E27FC236}">
                <a16:creationId xmlns:a16="http://schemas.microsoft.com/office/drawing/2014/main" id="{BB7D5CDE-1F3F-457B-B09D-92224BFD6E80}"/>
              </a:ext>
            </a:extLst>
          </p:cNvPr>
          <p:cNvSpPr>
            <a:spLocks noGrp="1"/>
          </p:cNvSpPr>
          <p:nvPr>
            <p:ph idx="1"/>
          </p:nvPr>
        </p:nvSpPr>
        <p:spPr/>
        <p:txBody>
          <a:bodyPr/>
          <a:lstStyle/>
          <a:p>
            <a:r>
              <a:rPr lang="en-GB" dirty="0"/>
              <a:t>We belong to God, Jesus bought us back (redemption) with his sacrifice (atonement). </a:t>
            </a:r>
          </a:p>
          <a:p>
            <a:r>
              <a:rPr lang="en-GB" dirty="0"/>
              <a:t>He covers our sins and take away our sins (expiation) so we can </a:t>
            </a:r>
            <a:r>
              <a:rPr lang="en-GB" b="1" dirty="0"/>
              <a:t>return</a:t>
            </a:r>
            <a:r>
              <a:rPr lang="en-GB" dirty="0"/>
              <a:t> to God.  </a:t>
            </a:r>
          </a:p>
          <a:p>
            <a:r>
              <a:rPr lang="en-US" dirty="0"/>
              <a:t>The result of Christ’s work of expiation is propitiation - God’s anger is turned away, we are restored into fellowship with Him.</a:t>
            </a:r>
          </a:p>
          <a:p>
            <a:r>
              <a:rPr lang="en-US" dirty="0"/>
              <a:t>Romans 1:16-17 -For I am not ashamed of the gospel, for it is the power of God for salvation to everyone who believes, to the Jew first and also to the Greek. </a:t>
            </a:r>
            <a:r>
              <a:rPr lang="en-US" baseline="30000" dirty="0"/>
              <a:t> </a:t>
            </a:r>
            <a:r>
              <a:rPr lang="en-US" dirty="0"/>
              <a:t>For in it the righteousness of God is revealed from faith for faith, as it is written, “The righteous shall live by faith.”</a:t>
            </a:r>
          </a:p>
        </p:txBody>
      </p:sp>
    </p:spTree>
    <p:extLst>
      <p:ext uri="{BB962C8B-B14F-4D97-AF65-F5344CB8AC3E}">
        <p14:creationId xmlns:p14="http://schemas.microsoft.com/office/powerpoint/2010/main" val="3891966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4CC6-7713-4C32-9711-186DF60E3DB2}"/>
              </a:ext>
            </a:extLst>
          </p:cNvPr>
          <p:cNvSpPr>
            <a:spLocks noGrp="1"/>
          </p:cNvSpPr>
          <p:nvPr>
            <p:ph type="title"/>
          </p:nvPr>
        </p:nvSpPr>
        <p:spPr/>
        <p:txBody>
          <a:bodyPr/>
          <a:lstStyle/>
          <a:p>
            <a:r>
              <a:rPr lang="en-US" dirty="0"/>
              <a:t>Justified and sanctified</a:t>
            </a:r>
          </a:p>
        </p:txBody>
      </p:sp>
      <p:sp>
        <p:nvSpPr>
          <p:cNvPr id="3" name="Content Placeholder 2">
            <a:extLst>
              <a:ext uri="{FF2B5EF4-FFF2-40B4-BE49-F238E27FC236}">
                <a16:creationId xmlns:a16="http://schemas.microsoft.com/office/drawing/2014/main" id="{2A74C170-6CB9-4054-8BBB-17D394A05B37}"/>
              </a:ext>
            </a:extLst>
          </p:cNvPr>
          <p:cNvSpPr>
            <a:spLocks noGrp="1"/>
          </p:cNvSpPr>
          <p:nvPr>
            <p:ph idx="1"/>
          </p:nvPr>
        </p:nvSpPr>
        <p:spPr/>
        <p:txBody>
          <a:bodyPr/>
          <a:lstStyle/>
          <a:p>
            <a:r>
              <a:rPr lang="en-US" dirty="0"/>
              <a:t>Justified but need constant sanctification</a:t>
            </a:r>
          </a:p>
          <a:p>
            <a:r>
              <a:rPr lang="en-GB" dirty="0"/>
              <a:t>Romans 12:2 – Do not be conformed to this world, but be transformed by the renewal of your mind, that by testing you may discern what is the will of God, what is good and acceptable and perfect.</a:t>
            </a:r>
            <a:endParaRPr lang="en-US" dirty="0"/>
          </a:p>
          <a:p>
            <a:pPr lvl="1"/>
            <a:r>
              <a:rPr lang="en-US" dirty="0"/>
              <a:t>do not follow the way of this world</a:t>
            </a:r>
          </a:p>
          <a:p>
            <a:pPr lvl="1"/>
            <a:r>
              <a:rPr lang="en-US" dirty="0"/>
              <a:t>how can we be transformed? How can our mind be renewed? </a:t>
            </a:r>
          </a:p>
          <a:p>
            <a:pPr lvl="1"/>
            <a:r>
              <a:rPr lang="en-US" dirty="0"/>
              <a:t>we will surely go through testing, to refine and purify our faith. </a:t>
            </a:r>
            <a:r>
              <a:rPr lang="en-GB" dirty="0"/>
              <a:t>Through testing we will learn to follow the will of God.</a:t>
            </a:r>
            <a:endParaRPr lang="en-US" dirty="0"/>
          </a:p>
          <a:p>
            <a:pPr lvl="1"/>
            <a:endParaRPr lang="en-US" dirty="0"/>
          </a:p>
        </p:txBody>
      </p:sp>
    </p:spTree>
    <p:extLst>
      <p:ext uri="{BB962C8B-B14F-4D97-AF65-F5344CB8AC3E}">
        <p14:creationId xmlns:p14="http://schemas.microsoft.com/office/powerpoint/2010/main" val="3076766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A43A-5ADD-4E78-92CE-72443D0864A0}"/>
              </a:ext>
            </a:extLst>
          </p:cNvPr>
          <p:cNvSpPr>
            <a:spLocks noGrp="1"/>
          </p:cNvSpPr>
          <p:nvPr>
            <p:ph type="title"/>
          </p:nvPr>
        </p:nvSpPr>
        <p:spPr/>
        <p:txBody>
          <a:bodyPr/>
          <a:lstStyle/>
          <a:p>
            <a:r>
              <a:rPr lang="en-US" dirty="0"/>
              <a:t>God’s chosen people</a:t>
            </a:r>
          </a:p>
        </p:txBody>
      </p:sp>
      <p:sp>
        <p:nvSpPr>
          <p:cNvPr id="3" name="Content Placeholder 2">
            <a:extLst>
              <a:ext uri="{FF2B5EF4-FFF2-40B4-BE49-F238E27FC236}">
                <a16:creationId xmlns:a16="http://schemas.microsoft.com/office/drawing/2014/main" id="{B9E9B516-F0FA-4AEC-B607-0403CBCB0DDA}"/>
              </a:ext>
            </a:extLst>
          </p:cNvPr>
          <p:cNvSpPr>
            <a:spLocks noGrp="1"/>
          </p:cNvSpPr>
          <p:nvPr>
            <p:ph idx="1"/>
          </p:nvPr>
        </p:nvSpPr>
        <p:spPr/>
        <p:txBody>
          <a:bodyPr/>
          <a:lstStyle/>
          <a:p>
            <a:r>
              <a:rPr lang="en-GB" dirty="0"/>
              <a:t>God showed his mercy by sending a Saviour to redeem a people for himself. </a:t>
            </a:r>
          </a:p>
          <a:p>
            <a:r>
              <a:rPr lang="en-GB" dirty="0"/>
              <a:t>1 Peter 2:9 - But you are a chosen race, a royal priesthood, a holy nation, a people for his own possession, that you may proclaim the excellencies of him who called you out of darkness into his marvellous light.</a:t>
            </a:r>
          </a:p>
          <a:p>
            <a:r>
              <a:rPr lang="en-GB" dirty="0"/>
              <a:t>God is faithful to his promises, and God holds us responsible for keeping his covenant</a:t>
            </a:r>
            <a:endParaRPr lang="en-US" dirty="0"/>
          </a:p>
          <a:p>
            <a:endParaRPr lang="en-US" dirty="0"/>
          </a:p>
        </p:txBody>
      </p:sp>
    </p:spTree>
    <p:extLst>
      <p:ext uri="{BB962C8B-B14F-4D97-AF65-F5344CB8AC3E}">
        <p14:creationId xmlns:p14="http://schemas.microsoft.com/office/powerpoint/2010/main" val="1458205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69F8B-30DA-4469-9E92-8CED1D40FC0E}"/>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727400EF-7363-4714-9BE9-9EF3764EB17D}"/>
              </a:ext>
            </a:extLst>
          </p:cNvPr>
          <p:cNvSpPr>
            <a:spLocks noGrp="1"/>
          </p:cNvSpPr>
          <p:nvPr>
            <p:ph idx="1"/>
          </p:nvPr>
        </p:nvSpPr>
        <p:spPr/>
        <p:txBody>
          <a:bodyPr/>
          <a:lstStyle/>
          <a:p>
            <a:r>
              <a:rPr lang="en-GB" dirty="0"/>
              <a:t>Sinful behaviour begins with failure to trust God.  How do you grow in trusting God? </a:t>
            </a:r>
            <a:endParaRPr lang="en-US" dirty="0"/>
          </a:p>
          <a:p>
            <a:r>
              <a:rPr lang="en-GB" dirty="0"/>
              <a:t>How do you resist temptation?</a:t>
            </a:r>
            <a:endParaRPr lang="en-US" dirty="0"/>
          </a:p>
          <a:p>
            <a:r>
              <a:rPr lang="en-GB" dirty="0"/>
              <a:t>List down the marks of the true Christian (Romans 12:9-21). Give an example how you would obey these commands by doing things differently from the worldly view.</a:t>
            </a:r>
            <a:endParaRPr lang="en-US" dirty="0"/>
          </a:p>
          <a:p>
            <a:endParaRPr lang="en-US" dirty="0"/>
          </a:p>
        </p:txBody>
      </p:sp>
    </p:spTree>
    <p:extLst>
      <p:ext uri="{BB962C8B-B14F-4D97-AF65-F5344CB8AC3E}">
        <p14:creationId xmlns:p14="http://schemas.microsoft.com/office/powerpoint/2010/main" val="27979666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513</TotalTime>
  <Words>501</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Review:  genesis to romans</vt:lpstr>
      <vt:lpstr>Creation and fall</vt:lpstr>
      <vt:lpstr>God chose his people</vt:lpstr>
      <vt:lpstr>Christ the redeemer and saviour</vt:lpstr>
      <vt:lpstr>Justified and sanctified</vt:lpstr>
      <vt:lpstr>God’s chosen people</vt:lpstr>
      <vt:lpstr>Group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Ramli, Lilis</dc:creator>
  <cp:lastModifiedBy>Ramli, Lilis</cp:lastModifiedBy>
  <cp:revision>14</cp:revision>
  <dcterms:created xsi:type="dcterms:W3CDTF">2020-08-22T13:54:47Z</dcterms:created>
  <dcterms:modified xsi:type="dcterms:W3CDTF">2020-08-30T10:09:42Z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5d3885c-1f56-40e3-8399-6e8073bd5146_Enabled">
    <vt:lpwstr>true</vt:lpwstr>
  </property>
  <property fmtid="{D5CDD505-2E9C-101B-9397-08002B2CF9AE}" pid="3" name="MSIP_Label_15d3885c-1f56-40e3-8399-6e8073bd5146_SetDate">
    <vt:lpwstr>2020-08-22T15:50:57Z</vt:lpwstr>
  </property>
  <property fmtid="{D5CDD505-2E9C-101B-9397-08002B2CF9AE}" pid="4" name="MSIP_Label_15d3885c-1f56-40e3-8399-6e8073bd5146_Method">
    <vt:lpwstr>Privileged</vt:lpwstr>
  </property>
  <property fmtid="{D5CDD505-2E9C-101B-9397-08002B2CF9AE}" pid="5" name="MSIP_Label_15d3885c-1f56-40e3-8399-6e8073bd5146_Name">
    <vt:lpwstr>15d3885c-1f56-40e3-8399-6e8073bd5146</vt:lpwstr>
  </property>
  <property fmtid="{D5CDD505-2E9C-101B-9397-08002B2CF9AE}" pid="6" name="MSIP_Label_15d3885c-1f56-40e3-8399-6e8073bd5146_SiteId">
    <vt:lpwstr>ea80952e-a476-42d4-aaf4-5457852b0f7e</vt:lpwstr>
  </property>
  <property fmtid="{D5CDD505-2E9C-101B-9397-08002B2CF9AE}" pid="7" name="MSIP_Label_15d3885c-1f56-40e3-8399-6e8073bd5146_ActionId">
    <vt:lpwstr>ec56b1d6-e08a-45a5-9f33-57378e165395</vt:lpwstr>
  </property>
  <property fmtid="{D5CDD505-2E9C-101B-9397-08002B2CF9AE}" pid="8" name="MSIP_Label_15d3885c-1f56-40e3-8399-6e8073bd5146_ContentBits">
    <vt:lpwstr>0</vt:lpwstr>
  </property>
</Properties>
</file>